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9" r:id="rId2"/>
    <p:sldId id="257" r:id="rId3"/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ans Condensed" panose="020BE200000000000000"/>
      <p:bold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5E1E27CC-B2FA-477F-A985-05F66715CDB9}" type="datetimeFigureOut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2EACD447-B7A4-4012-A9E9-EA9D59FC6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6400800" cy="841375"/>
          </a:xfrm>
        </p:spPr>
        <p:txBody>
          <a:bodyPr/>
          <a:lstStyle>
            <a:lvl1pPr>
              <a:defRPr sz="4000" smtClean="0">
                <a:latin typeface="Tahoma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1069975"/>
            <a:ext cx="6400800" cy="609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800" smtClean="0">
                <a:solidFill>
                  <a:schemeClr val="accent1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A5F55C8-BA33-424E-8A30-8E0DFBBF736C}" type="datetimeFigureOut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16EFD3E4-9654-44C0-BC38-61BC9CE6AC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CE91-7D27-4D1B-9447-8B12A4182184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77D0-024C-47C4-8FBC-158DC79B2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1211-60F5-4DD0-A3F8-313D04ECD3D9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0226-3B87-4B0D-82A0-76602E4B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7E5F-B161-4890-8AD0-BFA6ACE89542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D213-E59F-4F08-A2E3-142E3D6A3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5423-A934-4C31-90D3-69C0F6D7BBF4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4BED-66FA-4533-A495-B067E1762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F686-5F3F-40D3-B817-08056D408292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5C11-467A-4A72-883D-E8ED9E1F8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9634-5584-43B7-99F9-E102336639E3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A908-854F-4320-87BF-B50D811E0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95AD-ACE5-45E0-9BE0-8AE7642664B0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21EA-79DC-49AB-B892-68165DF26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8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EA43-9E3F-47C0-BF83-E2B54FC7E3E7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D415-0FE6-4179-B1F6-5F0932A52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A464-B45E-4E0F-BF30-98BB3C975533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28D3-4329-4A9E-91A5-D0F71D94F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6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05F7-AAED-46D5-9E26-862E9668CCB7}" type="datetimeFigureOut">
              <a:rPr lang="en-US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C670-491A-49A4-8320-3B4D200A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E57F845F-1D9F-4AEF-8BE3-1049975AEEA3}" type="datetimeFigureOut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6D202E9-E39B-4E42-8806-1FD520BF4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Tahom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ans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ans Condense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547" y="3048000"/>
            <a:ext cx="83359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Bài 3. Cấu trúc chương trình</a:t>
            </a:r>
            <a:endParaRPr lang="en-US" sz="4400" b="1" cap="none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1. Cấu trúc chung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2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>
                <a:solidFill>
                  <a:srgbClr val="0070C0"/>
                </a:solidFill>
              </a:rPr>
              <a:t>[</a:t>
            </a:r>
            <a:r>
              <a:rPr lang="en-US" sz="2800" i="1" dirty="0">
                <a:solidFill>
                  <a:srgbClr val="0070C0"/>
                </a:solidFill>
              </a:rPr>
              <a:t>&lt;</a:t>
            </a:r>
            <a:r>
              <a:rPr lang="en-US" sz="2800" i="1" dirty="0" err="1">
                <a:solidFill>
                  <a:srgbClr val="0070C0"/>
                </a:solidFill>
              </a:rPr>
              <a:t>Tên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chương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trình</a:t>
            </a:r>
            <a:r>
              <a:rPr lang="en-US" sz="2800" i="1" dirty="0">
                <a:solidFill>
                  <a:srgbClr val="0070C0"/>
                </a:solidFill>
              </a:rPr>
              <a:t>&gt;;]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70C0"/>
                </a:solidFill>
              </a:rPr>
              <a:t>	[&lt;</a:t>
            </a:r>
            <a:r>
              <a:rPr lang="en-US" sz="2800" i="1" dirty="0" err="1">
                <a:solidFill>
                  <a:srgbClr val="0070C0"/>
                </a:solidFill>
              </a:rPr>
              <a:t>Thư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viện</a:t>
            </a:r>
            <a:r>
              <a:rPr lang="en-US" sz="2800" i="1" dirty="0">
                <a:solidFill>
                  <a:srgbClr val="0070C0"/>
                </a:solidFill>
              </a:rPr>
              <a:t>&gt;;]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70C0"/>
                </a:solidFill>
              </a:rPr>
              <a:t>	[&lt;</a:t>
            </a:r>
            <a:r>
              <a:rPr lang="en-US" sz="2800" i="1" dirty="0" err="1">
                <a:solidFill>
                  <a:srgbClr val="0070C0"/>
                </a:solidFill>
              </a:rPr>
              <a:t>Hằng</a:t>
            </a:r>
            <a:r>
              <a:rPr lang="en-US" sz="2800" i="1" dirty="0">
                <a:solidFill>
                  <a:srgbClr val="0070C0"/>
                </a:solidFill>
              </a:rPr>
              <a:t>&gt;;]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70C0"/>
                </a:solidFill>
              </a:rPr>
              <a:t>	[&lt;</a:t>
            </a:r>
            <a:r>
              <a:rPr lang="en-US" sz="2800" i="1" dirty="0" err="1">
                <a:solidFill>
                  <a:srgbClr val="0070C0"/>
                </a:solidFill>
              </a:rPr>
              <a:t>Biến</a:t>
            </a:r>
            <a:r>
              <a:rPr lang="en-US" sz="2800" i="1" dirty="0">
                <a:solidFill>
                  <a:srgbClr val="0070C0"/>
                </a:solidFill>
              </a:rPr>
              <a:t>&gt;;]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/>
              <a:t>	</a:t>
            </a:r>
            <a:r>
              <a:rPr lang="en-US" sz="2800">
                <a:solidFill>
                  <a:srgbClr val="C00000"/>
                </a:solidFill>
              </a:rPr>
              <a:t>Begin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		</a:t>
            </a:r>
            <a:r>
              <a:rPr lang="en-US" sz="2800" i="1" dirty="0">
                <a:solidFill>
                  <a:srgbClr val="C00000"/>
                </a:solidFill>
              </a:rPr>
              <a:t>[&lt;</a:t>
            </a:r>
            <a:r>
              <a:rPr lang="en-US" sz="2800" i="1" dirty="0" err="1">
                <a:solidFill>
                  <a:srgbClr val="C00000"/>
                </a:solidFill>
              </a:rPr>
              <a:t>dãy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err="1">
                <a:solidFill>
                  <a:srgbClr val="C00000"/>
                </a:solidFill>
              </a:rPr>
              <a:t>lệnh</a:t>
            </a:r>
            <a:r>
              <a:rPr lang="en-US" sz="2800" i="1">
                <a:solidFill>
                  <a:srgbClr val="C00000"/>
                </a:solidFill>
              </a:rPr>
              <a:t>&gt;;]</a:t>
            </a:r>
            <a:endParaRPr lang="en-US" sz="28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>
                <a:solidFill>
                  <a:srgbClr val="C00000"/>
                </a:solidFill>
              </a:rPr>
              <a:t>	End.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5276407" y="1983432"/>
            <a:ext cx="533400" cy="1676400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43600" y="259480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[&lt;phần khai báo&gt;]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276407" y="4574726"/>
            <a:ext cx="533400" cy="1074741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31072" y="4881263"/>
            <a:ext cx="194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&lt;phần thân&gt;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Các thành phần của chương trình.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Phần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khai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báo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.</a:t>
            </a:r>
          </a:p>
          <a:p>
            <a:pPr marL="914400" lvl="2" indent="0">
              <a:buNone/>
            </a:pPr>
            <a:r>
              <a:rPr lang="en-US" sz="2800" b="1">
                <a:solidFill>
                  <a:srgbClr val="0000CC"/>
                </a:solidFill>
              </a:rPr>
              <a:t>[</a:t>
            </a:r>
            <a:r>
              <a:rPr lang="en-US" sz="2800" b="1">
                <a:solidFill>
                  <a:srgbClr val="FF0000"/>
                </a:solidFill>
              </a:rPr>
              <a:t>Program</a:t>
            </a:r>
            <a:r>
              <a:rPr lang="en-US" sz="2800">
                <a:solidFill>
                  <a:srgbClr val="0000CC"/>
                </a:solidFill>
              </a:rPr>
              <a:t> </a:t>
            </a:r>
            <a:r>
              <a:rPr lang="en-US" sz="2800" dirty="0">
                <a:solidFill>
                  <a:srgbClr val="0000CC"/>
                </a:solidFill>
              </a:rPr>
              <a:t>&lt;</a:t>
            </a:r>
            <a:r>
              <a:rPr lang="en-US" sz="2800" i="1" dirty="0" err="1">
                <a:solidFill>
                  <a:srgbClr val="0000CC"/>
                </a:solidFill>
              </a:rPr>
              <a:t>tên</a:t>
            </a:r>
            <a:r>
              <a:rPr lang="en-US" sz="2800" i="1" dirty="0">
                <a:solidFill>
                  <a:srgbClr val="0000CC"/>
                </a:solidFill>
              </a:rPr>
              <a:t> </a:t>
            </a:r>
            <a:r>
              <a:rPr lang="en-US" sz="2800" i="1" err="1">
                <a:solidFill>
                  <a:srgbClr val="0000CC"/>
                </a:solidFill>
              </a:rPr>
              <a:t>chương</a:t>
            </a:r>
            <a:r>
              <a:rPr lang="en-US" sz="2800" i="1">
                <a:solidFill>
                  <a:srgbClr val="0000CC"/>
                </a:solidFill>
              </a:rPr>
              <a:t> trình</a:t>
            </a:r>
            <a:r>
              <a:rPr lang="en-US" sz="2800">
                <a:solidFill>
                  <a:srgbClr val="0000CC"/>
                </a:solidFill>
              </a:rPr>
              <a:t>&gt;</a:t>
            </a:r>
            <a:r>
              <a:rPr lang="en-US" sz="2800" b="1">
                <a:solidFill>
                  <a:srgbClr val="0000CC"/>
                </a:solidFill>
              </a:rPr>
              <a:t>]</a:t>
            </a:r>
            <a:r>
              <a:rPr lang="en-US" sz="2800">
                <a:solidFill>
                  <a:srgbClr val="0000CC"/>
                </a:solidFill>
              </a:rPr>
              <a:t>;</a:t>
            </a:r>
            <a:endParaRPr lang="en-US" sz="2800" dirty="0">
              <a:solidFill>
                <a:srgbClr val="0000CC"/>
              </a:solidFill>
            </a:endParaRPr>
          </a:p>
          <a:p>
            <a:pPr lvl="3"/>
            <a:r>
              <a:rPr lang="en-US" sz="2800" dirty="0" err="1">
                <a:solidFill>
                  <a:srgbClr val="0000CC"/>
                </a:solidFill>
              </a:rPr>
              <a:t>Tên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chương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trình</a:t>
            </a:r>
            <a:r>
              <a:rPr lang="en-US" sz="2800" dirty="0">
                <a:solidFill>
                  <a:srgbClr val="0000CC"/>
                </a:solidFill>
              </a:rPr>
              <a:t>:</a:t>
            </a:r>
          </a:p>
          <a:p>
            <a:pPr lvl="4"/>
            <a:r>
              <a:rPr lang="en-US" sz="2800" dirty="0">
                <a:solidFill>
                  <a:srgbClr val="C00000"/>
                </a:solidFill>
              </a:rPr>
              <a:t>Do </a:t>
            </a:r>
            <a:r>
              <a:rPr lang="en-US" sz="2800" dirty="0" err="1">
                <a:solidFill>
                  <a:srgbClr val="C00000"/>
                </a:solidFill>
              </a:rPr>
              <a:t>người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lập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trình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đặt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theo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quy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định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đặt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tên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pPr lvl="2"/>
            <a:r>
              <a:rPr lang="en-US" sz="2800">
                <a:solidFill>
                  <a:srgbClr val="0000CC"/>
                </a:solidFill>
              </a:rPr>
              <a:t>Ví </a:t>
            </a:r>
            <a:r>
              <a:rPr lang="en-US" sz="2800" dirty="0" err="1">
                <a:solidFill>
                  <a:srgbClr val="0000CC"/>
                </a:solidFill>
              </a:rPr>
              <a:t>dụ</a:t>
            </a:r>
            <a:r>
              <a:rPr lang="en-US" sz="2800" dirty="0">
                <a:solidFill>
                  <a:srgbClr val="0000CC"/>
                </a:solidFill>
              </a:rPr>
              <a:t>: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Program</a:t>
            </a:r>
            <a:r>
              <a:rPr lang="en-US" sz="2800" dirty="0">
                <a:solidFill>
                  <a:srgbClr val="0000CC"/>
                </a:solidFill>
              </a:rPr>
              <a:t>   </a:t>
            </a:r>
            <a:r>
              <a:rPr lang="en-US" sz="2800" dirty="0" err="1">
                <a:solidFill>
                  <a:srgbClr val="0000CC"/>
                </a:solidFill>
              </a:rPr>
              <a:t>TimGiaTriLonNhat</a:t>
            </a:r>
            <a:r>
              <a:rPr lang="en-US" sz="2800" dirty="0">
                <a:solidFill>
                  <a:srgbClr val="0000CC"/>
                </a:solidFill>
              </a:rPr>
              <a:t>;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Program</a:t>
            </a:r>
            <a:r>
              <a:rPr lang="en-US" sz="2800" dirty="0">
                <a:solidFill>
                  <a:srgbClr val="0000CC"/>
                </a:solidFill>
              </a:rPr>
              <a:t>   </a:t>
            </a:r>
            <a:r>
              <a:rPr lang="en-US" sz="2800" dirty="0" err="1">
                <a:solidFill>
                  <a:srgbClr val="0000CC"/>
                </a:solidFill>
              </a:rPr>
              <a:t>Tim_So_nguyen_to</a:t>
            </a:r>
            <a:r>
              <a:rPr lang="en-US" sz="2800" dirty="0">
                <a:solidFill>
                  <a:srgbClr val="0000CC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2974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Các thành phần của chương trình.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 err="1"/>
              <a:t>Khai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viện</a:t>
            </a:r>
            <a:r>
              <a:rPr lang="en-US" sz="3600" dirty="0"/>
              <a:t>:</a:t>
            </a:r>
          </a:p>
          <a:p>
            <a:pPr marL="914400" lvl="2" indent="0">
              <a:buNone/>
            </a:pPr>
            <a:r>
              <a:rPr lang="en-US" sz="3600" dirty="0">
                <a:solidFill>
                  <a:srgbClr val="0000CC"/>
                </a:solidFill>
              </a:rPr>
              <a:t>Uses</a:t>
            </a:r>
            <a:r>
              <a:rPr lang="en-US" sz="3600" dirty="0"/>
              <a:t>  </a:t>
            </a:r>
            <a:r>
              <a:rPr lang="en-US" sz="3600" dirty="0">
                <a:solidFill>
                  <a:srgbClr val="0000CC"/>
                </a:solidFill>
              </a:rPr>
              <a:t>&lt;</a:t>
            </a:r>
            <a:r>
              <a:rPr lang="en-US" sz="3600" i="1" dirty="0" err="1">
                <a:solidFill>
                  <a:srgbClr val="0000CC"/>
                </a:solidFill>
              </a:rPr>
              <a:t>tên</a:t>
            </a:r>
            <a:r>
              <a:rPr lang="en-US" sz="3600" i="1" dirty="0">
                <a:solidFill>
                  <a:srgbClr val="0000CC"/>
                </a:solidFill>
              </a:rPr>
              <a:t> </a:t>
            </a:r>
            <a:r>
              <a:rPr lang="en-US" sz="3600" i="1" dirty="0" err="1">
                <a:solidFill>
                  <a:srgbClr val="0000CC"/>
                </a:solidFill>
              </a:rPr>
              <a:t>thư</a:t>
            </a:r>
            <a:r>
              <a:rPr lang="en-US" sz="3600" i="1" dirty="0">
                <a:solidFill>
                  <a:srgbClr val="0000CC"/>
                </a:solidFill>
              </a:rPr>
              <a:t> </a:t>
            </a:r>
            <a:r>
              <a:rPr lang="en-US" sz="3600" i="1" dirty="0" err="1">
                <a:solidFill>
                  <a:srgbClr val="0000CC"/>
                </a:solidFill>
              </a:rPr>
              <a:t>viện</a:t>
            </a:r>
            <a:r>
              <a:rPr lang="en-US" sz="3600" dirty="0">
                <a:solidFill>
                  <a:srgbClr val="0000CC"/>
                </a:solidFill>
              </a:rPr>
              <a:t>&gt;;</a:t>
            </a:r>
          </a:p>
          <a:p>
            <a:pPr lvl="3"/>
            <a:r>
              <a:rPr lang="en-US" sz="3600" dirty="0" err="1">
                <a:solidFill>
                  <a:srgbClr val="C00000"/>
                </a:solidFill>
              </a:rPr>
              <a:t>Tên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thư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viện</a:t>
            </a:r>
            <a:r>
              <a:rPr lang="en-US" sz="3600" dirty="0">
                <a:solidFill>
                  <a:srgbClr val="C00000"/>
                </a:solidFill>
              </a:rPr>
              <a:t> do </a:t>
            </a:r>
            <a:r>
              <a:rPr lang="en-US" sz="3600" dirty="0" err="1">
                <a:solidFill>
                  <a:srgbClr val="C00000"/>
                </a:solidFill>
              </a:rPr>
              <a:t>phần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mềm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lập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trình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cung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cấp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  <a:p>
            <a:pPr lvl="2"/>
            <a:r>
              <a:rPr lang="en-US" sz="3600" dirty="0" err="1">
                <a:solidFill>
                  <a:srgbClr val="0000CC"/>
                </a:solidFill>
              </a:rPr>
              <a:t>Ví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dụ</a:t>
            </a:r>
            <a:r>
              <a:rPr lang="en-US" sz="3600" dirty="0">
                <a:solidFill>
                  <a:srgbClr val="0000CC"/>
                </a:solidFill>
              </a:rPr>
              <a:t>:</a:t>
            </a:r>
          </a:p>
          <a:p>
            <a:pPr marL="914400" lvl="2" indent="0">
              <a:buNone/>
            </a:pPr>
            <a:r>
              <a:rPr lang="en-US" sz="3600" dirty="0">
                <a:solidFill>
                  <a:srgbClr val="0000CC"/>
                </a:solidFill>
              </a:rPr>
              <a:t>Uses   </a:t>
            </a:r>
            <a:r>
              <a:rPr lang="en-US" sz="3600" dirty="0" err="1">
                <a:solidFill>
                  <a:srgbClr val="0000CC"/>
                </a:solidFill>
              </a:rPr>
              <a:t>Crt</a:t>
            </a:r>
            <a:r>
              <a:rPr lang="en-US" sz="3600" dirty="0">
                <a:solidFill>
                  <a:srgbClr val="0000CC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7080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Các thành phần của chương trình.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 err="1"/>
              <a:t>Khai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hằng</a:t>
            </a:r>
            <a:r>
              <a:rPr lang="en-US" sz="3200" dirty="0"/>
              <a:t>:</a:t>
            </a:r>
          </a:p>
          <a:p>
            <a:pPr marL="914400" lvl="2" indent="0">
              <a:buNone/>
            </a:pPr>
            <a:r>
              <a:rPr lang="en-US" sz="2800" dirty="0" err="1">
                <a:solidFill>
                  <a:srgbClr val="0000CC"/>
                </a:solidFill>
              </a:rPr>
              <a:t>Const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00CC"/>
                </a:solidFill>
              </a:rPr>
              <a:t>&lt;</a:t>
            </a:r>
            <a:r>
              <a:rPr lang="en-US" sz="2800" i="1" dirty="0" err="1">
                <a:solidFill>
                  <a:srgbClr val="0000CC"/>
                </a:solidFill>
              </a:rPr>
              <a:t>tên</a:t>
            </a:r>
            <a:r>
              <a:rPr lang="en-US" sz="2800" i="1" dirty="0">
                <a:solidFill>
                  <a:srgbClr val="0000CC"/>
                </a:solidFill>
              </a:rPr>
              <a:t> </a:t>
            </a:r>
            <a:r>
              <a:rPr lang="en-US" sz="2800" i="1" dirty="0" err="1">
                <a:solidFill>
                  <a:srgbClr val="0000CC"/>
                </a:solidFill>
              </a:rPr>
              <a:t>hằng</a:t>
            </a:r>
            <a:r>
              <a:rPr lang="en-US" sz="2800" dirty="0">
                <a:solidFill>
                  <a:srgbClr val="0000CC"/>
                </a:solidFill>
              </a:rPr>
              <a:t>&gt; =  &lt;</a:t>
            </a:r>
            <a:r>
              <a:rPr lang="en-US" sz="2800" dirty="0" err="1">
                <a:solidFill>
                  <a:srgbClr val="0000CC"/>
                </a:solidFill>
              </a:rPr>
              <a:t>giá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trị</a:t>
            </a:r>
            <a:r>
              <a:rPr lang="en-US" sz="2800" dirty="0">
                <a:solidFill>
                  <a:srgbClr val="0000CC"/>
                </a:solidFill>
              </a:rPr>
              <a:t>&gt;;</a:t>
            </a:r>
          </a:p>
          <a:p>
            <a:pPr lvl="3"/>
            <a:r>
              <a:rPr lang="en-US" sz="2800" err="1">
                <a:solidFill>
                  <a:srgbClr val="C00000"/>
                </a:solidFill>
              </a:rPr>
              <a:t>Tên</a:t>
            </a:r>
            <a:r>
              <a:rPr lang="en-US" sz="2800">
                <a:solidFill>
                  <a:srgbClr val="C00000"/>
                </a:solidFill>
              </a:rPr>
              <a:t> hằng: theo quy tắc đặt tên.</a:t>
            </a:r>
            <a:endParaRPr lang="en-US" sz="2800" dirty="0">
              <a:solidFill>
                <a:srgbClr val="C00000"/>
              </a:solidFill>
            </a:endParaRPr>
          </a:p>
          <a:p>
            <a:pPr lvl="3"/>
            <a:r>
              <a:rPr lang="en-US" sz="2800" dirty="0" err="1">
                <a:solidFill>
                  <a:srgbClr val="C00000"/>
                </a:solidFill>
              </a:rPr>
              <a:t>Giá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err="1">
                <a:solidFill>
                  <a:srgbClr val="C00000"/>
                </a:solidFill>
              </a:rPr>
              <a:t>trị</a:t>
            </a:r>
            <a:r>
              <a:rPr lang="en-US" sz="2800">
                <a:solidFill>
                  <a:srgbClr val="C00000"/>
                </a:solidFill>
              </a:rPr>
              <a:t> hằng:</a:t>
            </a:r>
          </a:p>
          <a:p>
            <a:pPr lvl="4"/>
            <a:r>
              <a:rPr lang="en-US" sz="2800">
                <a:solidFill>
                  <a:srgbClr val="C00000"/>
                </a:solidFill>
              </a:rPr>
              <a:t>Hằng số: 3.14  ;  9.8…</a:t>
            </a:r>
          </a:p>
          <a:p>
            <a:pPr lvl="4"/>
            <a:r>
              <a:rPr lang="en-US" sz="2800">
                <a:solidFill>
                  <a:srgbClr val="C00000"/>
                </a:solidFill>
              </a:rPr>
              <a:t>Hằng chuỗi:  ‘11B3’, ‘MAI’…</a:t>
            </a:r>
            <a:endParaRPr lang="en-US" sz="2800" dirty="0">
              <a:solidFill>
                <a:srgbClr val="C00000"/>
              </a:solidFill>
            </a:endParaRPr>
          </a:p>
          <a:p>
            <a:pPr lvl="2"/>
            <a:r>
              <a:rPr lang="en-US" sz="2800" dirty="0" err="1">
                <a:solidFill>
                  <a:srgbClr val="0000CC"/>
                </a:solidFill>
              </a:rPr>
              <a:t>Ví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dụ</a:t>
            </a:r>
            <a:r>
              <a:rPr lang="en-US" sz="2800" dirty="0">
                <a:solidFill>
                  <a:srgbClr val="0000CC"/>
                </a:solidFill>
              </a:rPr>
              <a:t>:</a:t>
            </a:r>
          </a:p>
          <a:p>
            <a:pPr marL="1371600" lvl="3" indent="0">
              <a:buNone/>
            </a:pPr>
            <a:r>
              <a:rPr lang="en-US" sz="2800" dirty="0" err="1">
                <a:solidFill>
                  <a:srgbClr val="0000CC"/>
                </a:solidFill>
              </a:rPr>
              <a:t>Const</a:t>
            </a:r>
            <a:r>
              <a:rPr lang="en-US" sz="2800" dirty="0">
                <a:solidFill>
                  <a:srgbClr val="0000CC"/>
                </a:solidFill>
              </a:rPr>
              <a:t>   	</a:t>
            </a:r>
            <a:r>
              <a:rPr lang="en-US" sz="2400" dirty="0">
                <a:solidFill>
                  <a:srgbClr val="0000CC"/>
                </a:solidFill>
              </a:rPr>
              <a:t>PI = 3.14</a:t>
            </a:r>
            <a:r>
              <a:rPr lang="en-US" sz="2800" dirty="0">
                <a:solidFill>
                  <a:srgbClr val="0000CC"/>
                </a:solidFill>
              </a:rPr>
              <a:t>;</a:t>
            </a:r>
          </a:p>
          <a:p>
            <a:pPr marL="1691640" lvl="6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	</a:t>
            </a:r>
            <a:r>
              <a:rPr lang="en-US" sz="2800" dirty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Tygia</a:t>
            </a:r>
            <a:r>
              <a:rPr lang="en-US" sz="2400" dirty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 = 20400;</a:t>
            </a:r>
          </a:p>
          <a:p>
            <a:pPr marL="1691640" lvl="6" indent="0">
              <a:buNone/>
            </a:pPr>
            <a:r>
              <a:rPr lang="en-US" sz="2400" dirty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		</a:t>
            </a:r>
            <a:r>
              <a:rPr lang="en-US" sz="2400" dirty="0" err="1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TenLop</a:t>
            </a:r>
            <a:r>
              <a:rPr lang="en-US" sz="2400" dirty="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ahoma" pitchFamily="34" charset="0"/>
                <a:cs typeface="Arial" pitchFamily="34" charset="0"/>
              </a:rPr>
              <a:t>= ’11B3’;</a:t>
            </a:r>
            <a:endParaRPr lang="en-US" sz="2400" dirty="0">
              <a:solidFill>
                <a:srgbClr val="0000CC"/>
              </a:solidFill>
              <a:latin typeface="Tahoma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4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Các thành phần của chương trình.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Phần thân:</a:t>
            </a:r>
          </a:p>
          <a:p>
            <a:pPr marL="0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/>
              <a:t>Begin</a:t>
            </a:r>
          </a:p>
          <a:p>
            <a:pPr marL="1371600" lvl="3" indent="0">
              <a:buNone/>
            </a:pPr>
            <a:r>
              <a:rPr lang="en-US"/>
              <a:t>[&lt;</a:t>
            </a:r>
            <a:r>
              <a:rPr lang="en-US" i="1"/>
              <a:t>lệnh 1</a:t>
            </a:r>
            <a:r>
              <a:rPr lang="en-US"/>
              <a:t>&gt;];</a:t>
            </a:r>
          </a:p>
          <a:p>
            <a:pPr marL="1371600" lvl="3" indent="0">
              <a:buNone/>
            </a:pPr>
            <a:r>
              <a:rPr lang="en-US"/>
              <a:t>[&lt;</a:t>
            </a:r>
            <a:r>
              <a:rPr lang="en-US" i="1"/>
              <a:t>lệnh 1</a:t>
            </a:r>
            <a:r>
              <a:rPr lang="en-US"/>
              <a:t>&gt;];</a:t>
            </a:r>
          </a:p>
          <a:p>
            <a:pPr marL="1371600" lvl="3" indent="0">
              <a:buNone/>
            </a:pPr>
            <a:r>
              <a:rPr lang="en-US"/>
              <a:t>[&lt;</a:t>
            </a:r>
            <a:r>
              <a:rPr lang="en-US" i="1"/>
              <a:t>lệnh 1</a:t>
            </a:r>
            <a:r>
              <a:rPr lang="en-US"/>
              <a:t>&gt;];</a:t>
            </a:r>
          </a:p>
          <a:p>
            <a:pPr marL="1371600" lvl="3" indent="0">
              <a:buNone/>
            </a:pPr>
            <a:r>
              <a:rPr lang="en-US"/>
              <a:t>[&lt;……….&gt;];</a:t>
            </a:r>
          </a:p>
          <a:p>
            <a:pPr marL="1371600" lvl="3" indent="0">
              <a:buNone/>
            </a:pPr>
            <a:r>
              <a:rPr lang="en-US"/>
              <a:t>[&lt;</a:t>
            </a:r>
            <a:r>
              <a:rPr lang="en-US" i="1"/>
              <a:t>lệnh n</a:t>
            </a:r>
            <a:r>
              <a:rPr lang="en-US"/>
              <a:t>&gt;]</a:t>
            </a:r>
          </a:p>
          <a:p>
            <a:pPr marL="457200" lvl="1" indent="0">
              <a:buNone/>
            </a:pPr>
            <a:r>
              <a:rPr lang="en-US"/>
              <a:t>End.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00400" y="1392307"/>
            <a:ext cx="1703695" cy="647700"/>
          </a:xfrm>
          <a:prstGeom prst="wedgeRoundRectCallout">
            <a:avLst>
              <a:gd name="adj1" fmla="val -138714"/>
              <a:gd name="adj2" fmla="val 164695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Tên dành riêng</a:t>
            </a:r>
          </a:p>
          <a:p>
            <a:pPr algn="ctr"/>
            <a:r>
              <a:rPr lang="en-US"/>
              <a:t>Bắt đầu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895600" y="5486400"/>
            <a:ext cx="1703695" cy="647700"/>
          </a:xfrm>
          <a:prstGeom prst="wedgeRoundRectCallout">
            <a:avLst>
              <a:gd name="adj1" fmla="val -120562"/>
              <a:gd name="adj2" fmla="val -77623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Tên dành riêng</a:t>
            </a:r>
          </a:p>
          <a:p>
            <a:pPr algn="ctr"/>
            <a:r>
              <a:rPr lang="en-US"/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224547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Ví dụ chương trình đơn giản.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Program</a:t>
            </a:r>
            <a:r>
              <a:rPr lang="en-US"/>
              <a:t>  </a:t>
            </a:r>
            <a:r>
              <a:rPr lang="en-US">
                <a:solidFill>
                  <a:srgbClr val="00B050"/>
                </a:solidFill>
              </a:rPr>
              <a:t>Gioithieu</a:t>
            </a:r>
            <a:r>
              <a:rPr lang="en-US"/>
              <a:t>;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Uses</a:t>
            </a:r>
            <a:r>
              <a:rPr lang="en-US"/>
              <a:t>        Crt;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Const</a:t>
            </a:r>
            <a:r>
              <a:rPr lang="en-US"/>
              <a:t>       ten=‘Pascal’;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Begin</a:t>
            </a:r>
          </a:p>
          <a:p>
            <a:pPr marL="457200" lvl="1" indent="0">
              <a:buNone/>
            </a:pPr>
            <a:r>
              <a:rPr lang="en-US">
                <a:solidFill>
                  <a:srgbClr val="7030A0"/>
                </a:solidFill>
              </a:rPr>
              <a:t>Clrscr();</a:t>
            </a:r>
          </a:p>
          <a:p>
            <a:pPr marL="457200" lvl="1" indent="0">
              <a:buNone/>
            </a:pPr>
            <a:r>
              <a:rPr lang="en-US">
                <a:solidFill>
                  <a:srgbClr val="7030A0"/>
                </a:solidFill>
              </a:rPr>
              <a:t>Writeln(‘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Xin chao ca lop!</a:t>
            </a:r>
            <a:r>
              <a:rPr lang="en-US">
                <a:solidFill>
                  <a:srgbClr val="7030A0"/>
                </a:solidFill>
              </a:rPr>
              <a:t>’);</a:t>
            </a:r>
          </a:p>
          <a:p>
            <a:pPr marL="457200" lvl="1" indent="0">
              <a:buNone/>
            </a:pPr>
            <a:r>
              <a:rPr lang="en-US">
                <a:solidFill>
                  <a:srgbClr val="7030A0"/>
                </a:solidFill>
              </a:rPr>
              <a:t>Write(‘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Chung ta bat dau hoc</a:t>
            </a:r>
            <a:r>
              <a:rPr lang="en-US">
                <a:solidFill>
                  <a:srgbClr val="7030A0"/>
                </a:solidFill>
              </a:rPr>
              <a:t>’, ten,’?’)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End.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1600200"/>
            <a:ext cx="3124200" cy="243840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Xin chao ca lop!</a:t>
            </a:r>
          </a:p>
          <a:p>
            <a:r>
              <a:rPr lang="en-US">
                <a:solidFill>
                  <a:schemeClr val="bg1"/>
                </a:solidFill>
              </a:rPr>
              <a:t>Chung ta bat dau hoc Pascal ? </a:t>
            </a:r>
          </a:p>
          <a:p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>
            <a:off x="4191000" y="2362200"/>
            <a:ext cx="990600" cy="609600"/>
          </a:xfrm>
          <a:prstGeom prst="notchedRightArrow">
            <a:avLst>
              <a:gd name="adj1" fmla="val 50000"/>
              <a:gd name="adj2" fmla="val 7391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7571"/>
      </p:ext>
    </p:extLst>
  </p:cSld>
  <p:clrMapOvr>
    <a:masterClrMapping/>
  </p:clrMapOvr>
</p:sld>
</file>

<file path=ppt/theme/theme1.xml><?xml version="1.0" encoding="utf-8"?>
<a:theme xmlns:a="http://schemas.openxmlformats.org/drawingml/2006/main" name="07042_Network Connection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07042_Network Connections</Template>
  <TotalTime>63</TotalTime>
  <Words>320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Sans Condensed</vt:lpstr>
      <vt:lpstr>Calibri</vt:lpstr>
      <vt:lpstr>Tahoma</vt:lpstr>
      <vt:lpstr>07042_Network Connections</vt:lpstr>
      <vt:lpstr>PowerPoint Presentation</vt:lpstr>
      <vt:lpstr>1. Cấu trúc chung</vt:lpstr>
      <vt:lpstr>2. Các thành phần của chương trình.</vt:lpstr>
      <vt:lpstr>2. Các thành phần của chương trình.</vt:lpstr>
      <vt:lpstr>2. Các thành phần của chương trình.</vt:lpstr>
      <vt:lpstr>2. Các thành phần của chương trình.</vt:lpstr>
      <vt:lpstr>3. Ví dụ chương trình đơn giản.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>PowerPoint Templates</dc:subject>
  <dc:creator>NguyenChien</dc:creator>
  <cp:lastModifiedBy>11CL-Nguyễn Phúc Minh Quân</cp:lastModifiedBy>
  <cp:revision>21</cp:revision>
  <dcterms:created xsi:type="dcterms:W3CDTF">2016-08-22T05:52:41Z</dcterms:created>
  <dcterms:modified xsi:type="dcterms:W3CDTF">2021-10-02T14:06:40Z</dcterms:modified>
</cp:coreProperties>
</file>